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Futura" panose="020B0602020204020303" pitchFamily="34" charset="-79"/>
      <p:regular r:id="rId4"/>
    </p:embeddedFont>
    <p:embeddedFont>
      <p:font typeface="Futura Bold" panose="020B0602020204020303" pitchFamily="34" charset="-79"/>
      <p:regular r:id="rId5"/>
      <p:italic r:id="rId6"/>
      <p:boldItalic r:id="rId7"/>
    </p:embeddedFont>
    <p:embeddedFont>
      <p:font typeface="Futura Medium" panose="020B0602020204020303" pitchFamily="34" charset="-79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72A3D2-1164-73FA-7A7E-5CF012A9811E}" name="Pfisterer, S.M. (Stella Maria)" initials="SP" userId="S::pfisterersm@vuw.leidenuniv.nl::fd323d11-9ab8-4f0e-9009-636a40e228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 autoAdjust="0"/>
    <p:restoredTop sz="94589" autoAdjust="0"/>
  </p:normalViewPr>
  <p:slideViewPr>
    <p:cSldViewPr>
      <p:cViewPr varScale="1">
        <p:scale>
          <a:sx n="80" d="100"/>
          <a:sy n="80" d="100"/>
        </p:scale>
        <p:origin x="20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ekman, F.L. (Francette)" userId="70fdf553-9ca8-4c2c-bfc4-20de9bc908f4" providerId="ADAL" clId="{C0C99B36-8154-54C3-B573-D27CDCBC5499}"/>
    <pc:docChg chg="modSld">
      <pc:chgData name="Broekman, F.L. (Francette)" userId="70fdf553-9ca8-4c2c-bfc4-20de9bc908f4" providerId="ADAL" clId="{C0C99B36-8154-54C3-B573-D27CDCBC5499}" dt="2026-03-31T13:50:31.140" v="4" actId="20577"/>
      <pc:docMkLst>
        <pc:docMk/>
      </pc:docMkLst>
      <pc:sldChg chg="modSp mod">
        <pc:chgData name="Broekman, F.L. (Francette)" userId="70fdf553-9ca8-4c2c-bfc4-20de9bc908f4" providerId="ADAL" clId="{C0C99B36-8154-54C3-B573-D27CDCBC5499}" dt="2026-03-31T13:50:31.140" v="4" actId="20577"/>
        <pc:sldMkLst>
          <pc:docMk/>
          <pc:sldMk cId="0" sldId="256"/>
        </pc:sldMkLst>
        <pc:spChg chg="mod">
          <ac:chgData name="Broekman, F.L. (Francette)" userId="70fdf553-9ca8-4c2c-bfc4-20de9bc908f4" providerId="ADAL" clId="{C0C99B36-8154-54C3-B573-D27CDCBC5499}" dt="2026-03-31T13:50:31.140" v="4" actId="20577"/>
          <ac:spMkLst>
            <pc:docMk/>
            <pc:sldMk cId="0" sldId="256"/>
            <ac:spMk id="2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F9F4D-A69E-419C-9B29-FDD067D5F8D3}" type="datetimeFigureOut">
              <a:rPr lang="en-US" smtClean="0"/>
              <a:t>3/31/26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1BF51-C9AF-425A-A054-2423705ED4D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1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10726050" cy="60872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726050" cy="6087289"/>
            </a:xfrm>
            <a:custGeom>
              <a:avLst/>
              <a:gdLst/>
              <a:ahLst/>
              <a:cxnLst/>
              <a:rect l="l" t="t" r="r" b="b"/>
              <a:pathLst>
                <a:path w="10726050" h="6087289">
                  <a:moveTo>
                    <a:pt x="0" y="0"/>
                  </a:moveTo>
                  <a:lnTo>
                    <a:pt x="10726050" y="0"/>
                  </a:lnTo>
                  <a:lnTo>
                    <a:pt x="10726050" y="6087289"/>
                  </a:lnTo>
                  <a:lnTo>
                    <a:pt x="0" y="6087289"/>
                  </a:lnTo>
                  <a:close/>
                </a:path>
              </a:pathLst>
            </a:custGeom>
            <a:gradFill rotWithShape="1">
              <a:gsLst>
                <a:gs pos="0">
                  <a:srgbClr val="01A3CC">
                    <a:alpha val="22000"/>
                  </a:srgbClr>
                </a:gs>
                <a:gs pos="33333">
                  <a:srgbClr val="0B877A">
                    <a:alpha val="22000"/>
                  </a:srgbClr>
                </a:gs>
                <a:gs pos="66667">
                  <a:srgbClr val="00266B">
                    <a:alpha val="22000"/>
                  </a:srgbClr>
                </a:gs>
                <a:gs pos="100000">
                  <a:srgbClr val="D85189">
                    <a:alpha val="22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10726050" cy="6106339"/>
            </a:xfrm>
            <a:prstGeom prst="rect">
              <a:avLst/>
            </a:prstGeom>
          </p:spPr>
          <p:txBody>
            <a:bodyPr lIns="7159" tIns="7159" rIns="7159" bIns="7159" rtlCol="0" anchor="ctr"/>
            <a:lstStyle/>
            <a:p>
              <a:pPr marL="0" lvl="0" indent="0" algn="ctr">
                <a:lnSpc>
                  <a:spcPts val="122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-3034411" y="3034409"/>
            <a:ext cx="10287002" cy="4218183"/>
            <a:chOff x="0" y="0"/>
            <a:chExt cx="7072364" cy="263768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7072364" cy="2637689"/>
            </a:xfrm>
            <a:custGeom>
              <a:avLst/>
              <a:gdLst/>
              <a:ahLst/>
              <a:cxnLst/>
              <a:rect l="l" t="t" r="r" b="b"/>
              <a:pathLst>
                <a:path w="7072364" h="2637689">
                  <a:moveTo>
                    <a:pt x="0" y="0"/>
                  </a:moveTo>
                  <a:lnTo>
                    <a:pt x="7072364" y="0"/>
                  </a:lnTo>
                  <a:lnTo>
                    <a:pt x="7072364" y="2637689"/>
                  </a:lnTo>
                  <a:lnTo>
                    <a:pt x="0" y="2637689"/>
                  </a:ln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FFFFFF">
                    <a:alpha val="4300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9050"/>
              <a:ext cx="7072364" cy="2656739"/>
            </a:xfrm>
            <a:prstGeom prst="rect">
              <a:avLst/>
            </a:prstGeom>
          </p:spPr>
          <p:txBody>
            <a:bodyPr lIns="6812" tIns="6812" rIns="6812" bIns="6812" rtlCol="0" anchor="ctr"/>
            <a:lstStyle/>
            <a:p>
              <a:pPr algn="ctr">
                <a:lnSpc>
                  <a:spcPts val="11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572020" y="716539"/>
            <a:ext cx="6694020" cy="2909109"/>
          </a:xfrm>
          <a:custGeom>
            <a:avLst/>
            <a:gdLst/>
            <a:ahLst/>
            <a:cxnLst/>
            <a:rect l="l" t="t" r="r" b="b"/>
            <a:pathLst>
              <a:path w="6694020" h="2909109">
                <a:moveTo>
                  <a:pt x="0" y="0"/>
                </a:moveTo>
                <a:lnTo>
                  <a:pt x="6694020" y="0"/>
                </a:lnTo>
                <a:lnTo>
                  <a:pt x="6694020" y="2909109"/>
                </a:lnTo>
                <a:lnTo>
                  <a:pt x="0" y="290910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9"/>
          <p:cNvGrpSpPr/>
          <p:nvPr/>
        </p:nvGrpSpPr>
        <p:grpSpPr>
          <a:xfrm>
            <a:off x="-203381" y="4762500"/>
            <a:ext cx="8556056" cy="3642455"/>
            <a:chOff x="0" y="0"/>
            <a:chExt cx="2253447" cy="877929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253447" cy="877929"/>
            </a:xfrm>
            <a:custGeom>
              <a:avLst/>
              <a:gdLst/>
              <a:ahLst/>
              <a:cxnLst/>
              <a:rect l="l" t="t" r="r" b="b"/>
              <a:pathLst>
                <a:path w="2253447" h="877929">
                  <a:moveTo>
                    <a:pt x="14478" y="0"/>
                  </a:moveTo>
                  <a:lnTo>
                    <a:pt x="2238969" y="0"/>
                  </a:lnTo>
                  <a:cubicBezTo>
                    <a:pt x="2242809" y="0"/>
                    <a:pt x="2246491" y="1525"/>
                    <a:pt x="2249206" y="4240"/>
                  </a:cubicBezTo>
                  <a:cubicBezTo>
                    <a:pt x="2251921" y="6955"/>
                    <a:pt x="2253447" y="10638"/>
                    <a:pt x="2253447" y="14478"/>
                  </a:cubicBezTo>
                  <a:lnTo>
                    <a:pt x="2253447" y="863451"/>
                  </a:lnTo>
                  <a:cubicBezTo>
                    <a:pt x="2253447" y="871447"/>
                    <a:pt x="2246965" y="877929"/>
                    <a:pt x="2238969" y="877929"/>
                  </a:cubicBezTo>
                  <a:lnTo>
                    <a:pt x="14478" y="877929"/>
                  </a:lnTo>
                  <a:cubicBezTo>
                    <a:pt x="10638" y="877929"/>
                    <a:pt x="6955" y="876403"/>
                    <a:pt x="4240" y="873688"/>
                  </a:cubicBezTo>
                  <a:cubicBezTo>
                    <a:pt x="1525" y="870973"/>
                    <a:pt x="0" y="867291"/>
                    <a:pt x="0" y="863451"/>
                  </a:cubicBezTo>
                  <a:lnTo>
                    <a:pt x="0" y="14478"/>
                  </a:lnTo>
                  <a:cubicBezTo>
                    <a:pt x="0" y="10638"/>
                    <a:pt x="1525" y="6955"/>
                    <a:pt x="4240" y="4240"/>
                  </a:cubicBezTo>
                  <a:cubicBezTo>
                    <a:pt x="6955" y="1525"/>
                    <a:pt x="10638" y="0"/>
                    <a:pt x="14478" y="0"/>
                  </a:cubicBezTo>
                  <a:close/>
                </a:path>
              </a:pathLst>
            </a:custGeom>
            <a:solidFill>
              <a:srgbClr val="0C8B8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2253447" cy="9160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" name="Freeform 12"/>
          <p:cNvSpPr/>
          <p:nvPr/>
        </p:nvSpPr>
        <p:spPr>
          <a:xfrm>
            <a:off x="188659" y="8536843"/>
            <a:ext cx="1660695" cy="1640700"/>
          </a:xfrm>
          <a:custGeom>
            <a:avLst/>
            <a:gdLst/>
            <a:ahLst/>
            <a:cxnLst/>
            <a:rect l="l" t="t" r="r" b="b"/>
            <a:pathLst>
              <a:path w="1660695" h="1640700">
                <a:moveTo>
                  <a:pt x="0" y="0"/>
                </a:moveTo>
                <a:lnTo>
                  <a:pt x="1660695" y="0"/>
                </a:lnTo>
                <a:lnTo>
                  <a:pt x="1660695" y="1640700"/>
                </a:lnTo>
                <a:lnTo>
                  <a:pt x="0" y="16407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1218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8896204" y="1012431"/>
            <a:ext cx="8787704" cy="6235279"/>
            <a:chOff x="0" y="0"/>
            <a:chExt cx="2253447" cy="1380164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53447" cy="1380164"/>
            </a:xfrm>
            <a:custGeom>
              <a:avLst/>
              <a:gdLst/>
              <a:ahLst/>
              <a:cxnLst/>
              <a:rect l="l" t="t" r="r" b="b"/>
              <a:pathLst>
                <a:path w="2253447" h="1380164">
                  <a:moveTo>
                    <a:pt x="14478" y="0"/>
                  </a:moveTo>
                  <a:lnTo>
                    <a:pt x="2238969" y="0"/>
                  </a:lnTo>
                  <a:cubicBezTo>
                    <a:pt x="2242809" y="0"/>
                    <a:pt x="2246491" y="1525"/>
                    <a:pt x="2249206" y="4240"/>
                  </a:cubicBezTo>
                  <a:cubicBezTo>
                    <a:pt x="2251921" y="6955"/>
                    <a:pt x="2253447" y="10638"/>
                    <a:pt x="2253447" y="14478"/>
                  </a:cubicBezTo>
                  <a:lnTo>
                    <a:pt x="2253447" y="1365686"/>
                  </a:lnTo>
                  <a:cubicBezTo>
                    <a:pt x="2253447" y="1369526"/>
                    <a:pt x="2251921" y="1373209"/>
                    <a:pt x="2249206" y="1375924"/>
                  </a:cubicBezTo>
                  <a:cubicBezTo>
                    <a:pt x="2246491" y="1378639"/>
                    <a:pt x="2242809" y="1380164"/>
                    <a:pt x="2238969" y="1380164"/>
                  </a:cubicBezTo>
                  <a:lnTo>
                    <a:pt x="14478" y="1380164"/>
                  </a:lnTo>
                  <a:cubicBezTo>
                    <a:pt x="10638" y="1380164"/>
                    <a:pt x="6955" y="1378639"/>
                    <a:pt x="4240" y="1375924"/>
                  </a:cubicBezTo>
                  <a:cubicBezTo>
                    <a:pt x="1525" y="1373209"/>
                    <a:pt x="0" y="1369526"/>
                    <a:pt x="0" y="1365686"/>
                  </a:cubicBezTo>
                  <a:lnTo>
                    <a:pt x="0" y="14478"/>
                  </a:lnTo>
                  <a:cubicBezTo>
                    <a:pt x="0" y="10638"/>
                    <a:pt x="1525" y="6955"/>
                    <a:pt x="4240" y="4240"/>
                  </a:cubicBezTo>
                  <a:cubicBezTo>
                    <a:pt x="6955" y="1525"/>
                    <a:pt x="10638" y="0"/>
                    <a:pt x="14478" y="0"/>
                  </a:cubicBezTo>
                  <a:close/>
                </a:path>
              </a:pathLst>
            </a:custGeom>
            <a:solidFill>
              <a:srgbClr val="EDEEF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2253447" cy="14182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" name="Freeform 16"/>
          <p:cNvSpPr/>
          <p:nvPr/>
        </p:nvSpPr>
        <p:spPr>
          <a:xfrm>
            <a:off x="8664557" y="7312549"/>
            <a:ext cx="9019351" cy="1431822"/>
          </a:xfrm>
          <a:custGeom>
            <a:avLst/>
            <a:gdLst/>
            <a:ahLst/>
            <a:cxnLst/>
            <a:rect l="l" t="t" r="r" b="b"/>
            <a:pathLst>
              <a:path w="9019351" h="1431822">
                <a:moveTo>
                  <a:pt x="0" y="0"/>
                </a:moveTo>
                <a:lnTo>
                  <a:pt x="9019351" y="0"/>
                </a:lnTo>
                <a:lnTo>
                  <a:pt x="9019351" y="1431822"/>
                </a:lnTo>
                <a:lnTo>
                  <a:pt x="0" y="143182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572020" y="3674647"/>
            <a:ext cx="7978045" cy="849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92"/>
              </a:lnSpc>
            </a:pP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Een inter-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transdisciplinair</a:t>
            </a: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programma</a:t>
            </a: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</a:p>
          <a:p>
            <a:pPr algn="l">
              <a:lnSpc>
                <a:spcPts val="3392"/>
              </a:lnSpc>
            </a:pP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ter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bevordering</a:t>
            </a: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van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een</a:t>
            </a: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gezonde</a:t>
            </a:r>
            <a:r>
              <a:rPr lang="en-US" sz="2800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800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samenleving</a:t>
            </a:r>
            <a:endParaRPr lang="en-US" sz="2800" dirty="0">
              <a:solidFill>
                <a:srgbClr val="051B61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572021" y="5056770"/>
            <a:ext cx="6514580" cy="3058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99"/>
              </a:lnSpc>
            </a:pPr>
            <a:r>
              <a:rPr lang="en-US" sz="2499" b="1" dirty="0">
                <a:solidFill>
                  <a:srgbClr val="FDFCFC"/>
                </a:solidFill>
                <a:latin typeface="Futura Bold"/>
                <a:ea typeface="Futura Bold"/>
                <a:cs typeface="Futura Bold"/>
                <a:sym typeface="Futura Bold"/>
              </a:rPr>
              <a:t>Missie </a:t>
            </a:r>
            <a:r>
              <a:rPr lang="en-US" sz="2499" b="1" dirty="0" err="1">
                <a:solidFill>
                  <a:srgbClr val="FDFCFC"/>
                </a:solidFill>
                <a:latin typeface="Futura Bold"/>
                <a:ea typeface="Futura Bold"/>
                <a:cs typeface="Futura Bold"/>
                <a:sym typeface="Futura Bold"/>
              </a:rPr>
              <a:t>en</a:t>
            </a:r>
            <a:r>
              <a:rPr lang="en-US" sz="2499" b="1" dirty="0">
                <a:solidFill>
                  <a:srgbClr val="FDFCFC"/>
                </a:solidFill>
                <a:latin typeface="Futura Bold"/>
                <a:ea typeface="Futura Bold"/>
                <a:cs typeface="Futura Bold"/>
                <a:sym typeface="Futura Bold"/>
              </a:rPr>
              <a:t> </a:t>
            </a:r>
            <a:r>
              <a:rPr lang="en-US" sz="2499" b="1" dirty="0" err="1">
                <a:solidFill>
                  <a:srgbClr val="FDFCFC"/>
                </a:solidFill>
                <a:latin typeface="Futura Bold"/>
                <a:ea typeface="Futura Bold"/>
                <a:cs typeface="Futura Bold"/>
                <a:sym typeface="Futura Bold"/>
              </a:rPr>
              <a:t>Visie</a:t>
            </a:r>
            <a:endParaRPr lang="en-US" sz="2499" b="1" dirty="0">
              <a:solidFill>
                <a:srgbClr val="FDFCFC"/>
              </a:solidFill>
              <a:latin typeface="Futura Bold"/>
              <a:ea typeface="Futura Bold"/>
              <a:cs typeface="Futura Bold"/>
              <a:sym typeface="Futura Bold"/>
            </a:endParaRPr>
          </a:p>
          <a:p>
            <a:pPr algn="l">
              <a:lnSpc>
                <a:spcPts val="2999"/>
              </a:lnSpc>
            </a:pPr>
            <a:endParaRPr lang="en-US" sz="2499" b="1" dirty="0">
              <a:solidFill>
                <a:srgbClr val="FDFCFC"/>
              </a:solidFill>
              <a:latin typeface="Futura Bold"/>
              <a:ea typeface="Futura Bold"/>
              <a:cs typeface="Futura Bold"/>
              <a:sym typeface="Futura Bold"/>
            </a:endParaRPr>
          </a:p>
          <a:p>
            <a:pPr algn="l">
              <a:lnSpc>
                <a:spcPts val="2999"/>
              </a:lnSpc>
            </a:pP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Een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veerkrachtige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samenleving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waarin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alle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inwoners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mentaal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,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fysiek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sociaal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zo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gezond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mogelijk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zijn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: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dat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is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ons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ideaal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. </a:t>
            </a:r>
          </a:p>
          <a:p>
            <a:pPr algn="l">
              <a:lnSpc>
                <a:spcPts val="2999"/>
              </a:lnSpc>
            </a:pP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Het Healthy Society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Programma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verbindt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wetenschap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maatschappij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om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gezamenlijk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bij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te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dragen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aan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dit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499" dirty="0" err="1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doel</a:t>
            </a:r>
            <a:r>
              <a:rPr lang="en-US" sz="2499" dirty="0">
                <a:solidFill>
                  <a:srgbClr val="FDFCFC"/>
                </a:solidFill>
                <a:latin typeface="Futura"/>
                <a:ea typeface="Futura"/>
                <a:cs typeface="Futura"/>
                <a:sym typeface="Futura"/>
              </a:rPr>
              <a:t>.  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386179" y="9031852"/>
            <a:ext cx="4550153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05"/>
              </a:lnSpc>
            </a:pP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Wil je </a:t>
            </a:r>
            <a:r>
              <a:rPr lang="en-US" sz="1799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meer</a:t>
            </a: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1799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weten</a:t>
            </a: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1799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/of </a:t>
            </a:r>
            <a:r>
              <a:rPr lang="en-US" sz="1799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bijdragen</a:t>
            </a: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? </a:t>
            </a:r>
          </a:p>
          <a:p>
            <a:pPr algn="l">
              <a:lnSpc>
                <a:spcPts val="2105"/>
              </a:lnSpc>
            </a:pP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Scan de QR-code om in contact te </a:t>
            </a:r>
            <a:r>
              <a:rPr lang="en-US" sz="1799" dirty="0" err="1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komen</a:t>
            </a:r>
            <a:r>
              <a:rPr lang="en-US" sz="1799" dirty="0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473990" y="1793181"/>
            <a:ext cx="7863779" cy="49912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13"/>
              </a:lnSpc>
            </a:pPr>
            <a:r>
              <a:rPr lang="en-US" sz="2199" b="1" dirty="0">
                <a:solidFill>
                  <a:srgbClr val="051B61"/>
                </a:solidFill>
                <a:latin typeface="Futura Bold"/>
                <a:ea typeface="Futura Bold"/>
                <a:cs typeface="Futura Bold"/>
                <a:sym typeface="Futura Bold"/>
              </a:rPr>
              <a:t>Het Healthy Society Programma</a:t>
            </a:r>
          </a:p>
          <a:p>
            <a:pPr algn="l">
              <a:lnSpc>
                <a:spcPts val="3013"/>
              </a:lnSpc>
            </a:pPr>
            <a:endParaRPr lang="en-US" sz="2199" b="1" dirty="0">
              <a:solidFill>
                <a:srgbClr val="051B61"/>
              </a:solidFill>
              <a:latin typeface="Futura Bold"/>
              <a:ea typeface="Futura Bold"/>
              <a:cs typeface="Futura Bold"/>
              <a:sym typeface="Futura Bold"/>
            </a:endParaRPr>
          </a:p>
          <a:p>
            <a:pPr algn="l">
              <a:lnSpc>
                <a:spcPts val="3013"/>
              </a:lnSpc>
            </a:pP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Het Healthy Society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programma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staat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voor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een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integrale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benadering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waarbij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we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nauw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samenwerken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met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kennisinstellingen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en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maatschappelijke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partners in Zuid-Holland met de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volgende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 </a:t>
            </a:r>
            <a:r>
              <a:rPr lang="en-US" sz="2199" dirty="0" err="1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uitgangspunten</a:t>
            </a:r>
            <a:r>
              <a:rPr lang="en-US" sz="2199" dirty="0">
                <a:solidFill>
                  <a:srgbClr val="56648F"/>
                </a:solidFill>
                <a:latin typeface="Futura"/>
                <a:ea typeface="Futura"/>
                <a:cs typeface="Futura"/>
                <a:sym typeface="Futura"/>
              </a:rPr>
              <a:t>:</a:t>
            </a:r>
          </a:p>
          <a:p>
            <a:pPr algn="l">
              <a:lnSpc>
                <a:spcPts val="3013"/>
              </a:lnSpc>
            </a:pPr>
            <a:endParaRPr lang="en-US" sz="2199" dirty="0">
              <a:solidFill>
                <a:srgbClr val="56648F"/>
              </a:solidFill>
              <a:latin typeface="Futura"/>
              <a:ea typeface="Futura"/>
              <a:cs typeface="Futura"/>
              <a:sym typeface="Futura"/>
            </a:endParaRPr>
          </a:p>
          <a:p>
            <a:pPr marL="474856" lvl="1" indent="-237428" algn="l">
              <a:lnSpc>
                <a:spcPts val="3013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Integrale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benadering</a:t>
            </a:r>
            <a:r>
              <a:rPr lang="en-US" sz="2199" b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van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gezondheid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</a:p>
          <a:p>
            <a:pPr marL="474856" lvl="1" indent="-237428" algn="l">
              <a:lnSpc>
                <a:spcPts val="3013"/>
              </a:lnSpc>
              <a:buFont typeface="Arial"/>
              <a:buChar char="•"/>
            </a:pP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Inter-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en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transdisciplinaire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samenwerking</a:t>
            </a:r>
            <a:endParaRPr lang="en-US" sz="2199" b="1" dirty="0">
              <a:solidFill>
                <a:srgbClr val="051B61"/>
              </a:solidFill>
              <a:latin typeface="Futura Medium"/>
              <a:ea typeface="Futura Medium"/>
              <a:cs typeface="Futura Medium"/>
              <a:sym typeface="Futura Medium"/>
            </a:endParaRPr>
          </a:p>
          <a:p>
            <a:pPr marL="474856" lvl="1" indent="-237428" algn="l">
              <a:lnSpc>
                <a:spcPts val="3013"/>
              </a:lnSpc>
              <a:buFont typeface="Arial"/>
              <a:buChar char="•"/>
            </a:pP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Persoonsgerichte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,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duurzame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oplossingen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waarbij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de burger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centraal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staat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</a:p>
          <a:p>
            <a:pPr marL="474856" lvl="1" indent="-237428" algn="l">
              <a:lnSpc>
                <a:spcPts val="3013"/>
              </a:lnSpc>
              <a:buFont typeface="Arial"/>
              <a:buChar char="•"/>
            </a:pP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Speciale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aandacht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voor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kwetsbare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groepen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en</a:t>
            </a:r>
            <a:r>
              <a:rPr lang="en-US" sz="2199" b="1" dirty="0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 </a:t>
            </a:r>
            <a:r>
              <a:rPr lang="en-US" sz="2199" b="1" dirty="0" err="1">
                <a:solidFill>
                  <a:srgbClr val="051B61"/>
                </a:solidFill>
                <a:latin typeface="Futura Medium"/>
                <a:ea typeface="Futura Medium"/>
                <a:cs typeface="Futura Medium"/>
                <a:sym typeface="Futura Medium"/>
              </a:rPr>
              <a:t>gezondheidsverschillen</a:t>
            </a:r>
            <a:endParaRPr lang="en-US" sz="2199" b="1" dirty="0">
              <a:solidFill>
                <a:srgbClr val="051B61"/>
              </a:solidFill>
              <a:latin typeface="Futura Medium"/>
              <a:ea typeface="Futura Medium"/>
              <a:cs typeface="Futura Medium"/>
              <a:sym typeface="Futura Medium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572020" y="278922"/>
            <a:ext cx="2314692" cy="3409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39"/>
              </a:lnSpc>
            </a:pPr>
            <a:r>
              <a:rPr lang="en-US" sz="1999">
                <a:solidFill>
                  <a:srgbClr val="051B61"/>
                </a:solidFill>
                <a:latin typeface="Futura"/>
                <a:ea typeface="Futura"/>
                <a:cs typeface="Futura"/>
                <a:sym typeface="Futura"/>
              </a:rPr>
              <a:t>Gefinancierd door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465f887-04a9-4c17-8b62-103eddccf68b}" enabled="1" method="Standard" siteId="{ca2a7f76-dbd7-4ec0-9108-6b3d524fb7c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125</Words>
  <Application>Microsoft Macintosh PowerPoint</Application>
  <PresentationFormat>Aangepast</PresentationFormat>
  <Paragraphs>17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Futura</vt:lpstr>
      <vt:lpstr>Arial</vt:lpstr>
      <vt:lpstr>Futura Bold</vt:lpstr>
      <vt:lpstr>Aptos</vt:lpstr>
      <vt:lpstr>Calibri</vt:lpstr>
      <vt:lpstr>Futura Medium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20260310_HSP_financieringsslide</dc:title>
  <dc:creator>Pfisterer, S.M. (Stella Maria)</dc:creator>
  <cp:lastModifiedBy>Broekman, F.L. (Francette)</cp:lastModifiedBy>
  <cp:revision>4</cp:revision>
  <dcterms:created xsi:type="dcterms:W3CDTF">2006-08-16T00:00:00Z</dcterms:created>
  <dcterms:modified xsi:type="dcterms:W3CDTF">2026-03-31T13:50:34Z</dcterms:modified>
  <dc:identifier>DAHDeNwD9QU</dc:identifier>
</cp:coreProperties>
</file>